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32"/>
  </p:notesMasterIdLst>
  <p:handoutMasterIdLst>
    <p:handoutMasterId r:id="rId33"/>
  </p:handoutMasterIdLst>
  <p:sldIdLst>
    <p:sldId id="844" r:id="rId2"/>
    <p:sldId id="885" r:id="rId3"/>
    <p:sldId id="983" r:id="rId4"/>
    <p:sldId id="984" r:id="rId5"/>
    <p:sldId id="884" r:id="rId6"/>
    <p:sldId id="848" r:id="rId7"/>
    <p:sldId id="992" r:id="rId8"/>
    <p:sldId id="886" r:id="rId9"/>
    <p:sldId id="993" r:id="rId10"/>
    <p:sldId id="889" r:id="rId11"/>
    <p:sldId id="887" r:id="rId12"/>
    <p:sldId id="1002" r:id="rId13"/>
    <p:sldId id="1003" r:id="rId14"/>
    <p:sldId id="893" r:id="rId15"/>
    <p:sldId id="888" r:id="rId16"/>
    <p:sldId id="904" r:id="rId17"/>
    <p:sldId id="890" r:id="rId18"/>
    <p:sldId id="555" r:id="rId19"/>
    <p:sldId id="1001" r:id="rId20"/>
    <p:sldId id="988" r:id="rId21"/>
    <p:sldId id="875" r:id="rId22"/>
    <p:sldId id="991" r:id="rId23"/>
    <p:sldId id="906" r:id="rId24"/>
    <p:sldId id="989" r:id="rId25"/>
    <p:sldId id="986" r:id="rId26"/>
    <p:sldId id="907" r:id="rId27"/>
    <p:sldId id="1005" r:id="rId28"/>
    <p:sldId id="1006" r:id="rId29"/>
    <p:sldId id="1004" r:id="rId30"/>
    <p:sldId id="9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FFFFCC"/>
    <a:srgbClr val="FFFFD5"/>
    <a:srgbClr val="FF99FF"/>
    <a:srgbClr val="66CCFF"/>
    <a:srgbClr val="FF3300"/>
    <a:srgbClr val="FF0066"/>
    <a:srgbClr val="5F5F5F"/>
    <a:srgbClr val="91280B"/>
    <a:srgbClr val="BE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1" autoAdjust="0"/>
    <p:restoredTop sz="86386" autoAdjust="0"/>
  </p:normalViewPr>
  <p:slideViewPr>
    <p:cSldViewPr>
      <p:cViewPr varScale="1">
        <p:scale>
          <a:sx n="136" d="100"/>
          <a:sy n="136" d="100"/>
        </p:scale>
        <p:origin x="23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3DFEAE5-D8E1-4839-9712-6666D19364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91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3738"/>
            <a:ext cx="4529138" cy="3397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21175"/>
            <a:ext cx="50292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0FF5AC3-0825-464F-8226-E04F22636F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6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93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prstClr val="black"/>
                </a:solidFill>
              </a:rPr>
              <a:pPr defTabSz="966612"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prstClr val="black"/>
                </a:solidFill>
              </a:rPr>
              <a:pPr defTabSz="966612"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srgbClr val="000000"/>
                </a:solidFill>
                <a:cs typeface="Arial" charset="0"/>
              </a:rPr>
              <a:pPr defTabSz="966612">
                <a:defRPr/>
              </a:pPr>
              <a:t>19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96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prstClr val="black"/>
                </a:solidFill>
              </a:rPr>
              <a:pPr defTabSz="966612"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214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85372" indent="-302066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08265" indent="-24165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91571" indent="-24165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174878" indent="-24165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66612">
              <a:defRPr/>
            </a:pPr>
            <a:fld id="{C04F8167-46A5-4654-B4B9-22ED04D6EF1C}" type="slidenum">
              <a:rPr lang="en-US" altLang="en-US" sz="1300">
                <a:solidFill>
                  <a:srgbClr val="000000"/>
                </a:solidFill>
              </a:rPr>
              <a:pPr defTabSz="966612">
                <a:defRPr/>
              </a:pPr>
              <a:t>21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cs typeface="Arial" charset="0"/>
              </a:rPr>
              <a:pPr/>
              <a:t>2</a:t>
            </a:fld>
            <a:endParaRPr lang="en-US" dirty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prstClr val="black"/>
                </a:solidFill>
              </a:rPr>
              <a:pPr defTabSz="966612">
                <a:defRPr/>
              </a:pPr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61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prstClr val="black"/>
                </a:solidFill>
              </a:rPr>
              <a:pPr defTabSz="966612">
                <a:defRPr/>
              </a:p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srgbClr val="000000"/>
                </a:solidFill>
                <a:cs typeface="Arial" charset="0"/>
              </a:rPr>
              <a:pPr defTabSz="966612">
                <a:defRPr/>
              </a:pPr>
              <a:t>27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07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srgbClr val="000000"/>
                </a:solidFill>
                <a:cs typeface="Arial" charset="0"/>
              </a:rPr>
              <a:pPr defTabSz="966612">
                <a:defRPr/>
              </a:pPr>
              <a:t>28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2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12">
              <a:defRPr/>
            </a:pPr>
            <a:fld id="{8543F2B7-7D80-444F-AD9A-4DD1D1531717}" type="slidenum">
              <a:rPr lang="en-US">
                <a:solidFill>
                  <a:srgbClr val="000000"/>
                </a:solidFill>
                <a:cs typeface="Arial" charset="0"/>
              </a:rPr>
              <a:pPr defTabSz="966612">
                <a:defRPr/>
              </a:pPr>
              <a:t>29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3F2B7-7D80-444F-AD9A-4DD1D153171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61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43F2B7-7D80-444F-AD9A-4DD1D15317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69735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9735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FA8E1-D30B-422D-AD42-E1A21B3AB1F8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A56F-1E7C-4C66-8DEB-519C59F7F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9883-B1C2-48FD-B79B-1E0C484E4470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0D50-6233-4A51-A49B-DD2E02B9F9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3271-3437-436A-B5E5-A1E45BB4D32A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0F15-7FDA-47D9-B101-FDCE35D56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0E01D-6901-45FF-8E75-103F9B9EE73A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31CEE-AD9E-45E2-B6C7-8634B12B6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B543E-753B-4783-B725-407D9532EDB3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68832-C841-4F26-8661-F0C780CB1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A8647-B29C-483C-A506-E71BE45AC214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EEB-BDA0-4460-BAC9-6A0A9DE8D8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632A2-2314-41CE-9A71-EC989BC1157C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1FA0-03AF-4A9B-B581-4FED23E95F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02E46-0452-4480-9798-84A9621AD11D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F5C47-19B2-4F33-A6D3-FA0F95CABD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D503E-6EAA-4DCB-AF23-1AD824CB4E45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57F01-7670-4D72-B57E-00D0C64851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F341-ED55-4725-B17A-D5E8E1516225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0BE61-F04D-42D8-9652-430B1039EA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4DEB3-777B-43BE-9D24-C47587962B91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1FA69-F30B-4B1B-9AA5-F93EC330AC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963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  <p:sp>
          <p:nvSpPr>
            <p:cNvPr id="69632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dirty="0">
                <a:latin typeface="Arial" pitchFamily="34" charset="0"/>
                <a:cs typeface="+mn-cs"/>
              </a:endParaRPr>
            </a:p>
          </p:txBody>
        </p:sp>
      </p:grp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98A1C9D1-1B7D-45D8-9642-18C7BAC442DD}" type="datetime1">
              <a:rPr lang="en-US"/>
              <a:pPr>
                <a:defRPr/>
              </a:pPr>
              <a:t>10/8/2024</a:t>
            </a:fld>
            <a:endParaRPr lang="en-US" dirty="0"/>
          </a:p>
        </p:txBody>
      </p:sp>
      <p:sp>
        <p:nvSpPr>
          <p:cNvPr id="6963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1D1F49-5940-4892-991E-D5290BEF4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2mK11J5OkcA?feature=oembed" TargetMode="Externa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Z-LtaRKw_Rc?feature=oembed" TargetMode="External"/><Relationship Id="rId4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kNa6tLWrq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2mK11J5OkcA" TargetMode="External"/><Relationship Id="rId4" Type="http://schemas.openxmlformats.org/officeDocument/2006/relationships/hyperlink" Target="https://www.youtube.com/watch?v=Z-LtaRKw_R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4324" y="476672"/>
            <a:ext cx="8255260" cy="6120680"/>
          </a:xfrm>
        </p:spPr>
        <p:txBody>
          <a:bodyPr lIns="92075" tIns="46038" rIns="92075" bIns="46038"/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圣经阐述：如何解释和应用圣经</a:t>
            </a:r>
            <a:r>
              <a:rPr kumimoji="0" lang="en-US" altLang="zh-CN" sz="400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+mn-cs"/>
              </a:rPr>
              <a:t>-12</a:t>
            </a:r>
            <a:endParaRPr lang="en-US" altLang="zh-TW" sz="40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b="1" dirty="0">
              <a:solidFill>
                <a:srgbClr val="FFC000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endParaRPr lang="en-US" altLang="zh-TW" sz="3600" dirty="0"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latin typeface="+mj-lt"/>
                <a:ea typeface="DFKai-SB" panose="03000509000000000000" pitchFamily="65" charset="-120"/>
              </a:rPr>
              <a:t>Pastor Iho Tree (</a:t>
            </a:r>
            <a:r>
              <a:rPr lang="zh-TW" altLang="en-US" sz="3600" dirty="0">
                <a:latin typeface="+mj-lt"/>
                <a:ea typeface="DFKai-SB" panose="03000509000000000000" pitchFamily="65" charset="-120"/>
              </a:rPr>
              <a:t>崔</a:t>
            </a:r>
            <a:r>
              <a:rPr lang="zh-CN" altLang="en-US" sz="3600" dirty="0">
                <a:latin typeface="+mj-lt"/>
                <a:ea typeface="DFKai-SB" panose="03000509000000000000" pitchFamily="65" charset="-120"/>
              </a:rPr>
              <a:t>谊</a:t>
            </a:r>
            <a:r>
              <a:rPr lang="zh-TW" altLang="en-US" sz="3600" dirty="0">
                <a:latin typeface="+mj-lt"/>
                <a:ea typeface="DFKai-SB" panose="03000509000000000000" pitchFamily="65" charset="-120"/>
              </a:rPr>
              <a:t>厚牧師</a:t>
            </a:r>
            <a:r>
              <a:rPr lang="en-US" altLang="zh-TW" sz="3600" dirty="0">
                <a:latin typeface="+mj-lt"/>
                <a:ea typeface="DFKai-SB" panose="03000509000000000000" pitchFamily="65" charset="-120"/>
              </a:rPr>
              <a:t>), PCA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3600" dirty="0">
                <a:latin typeface="+mj-lt"/>
                <a:ea typeface="DFKai-SB" panose="03000509000000000000" pitchFamily="65" charset="-120"/>
              </a:rPr>
              <a:t>10-13-2024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1214422"/>
            <a:ext cx="8147249" cy="5072098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约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 11: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24 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马大说：“我知道在末日复活的时候，他必会复活。”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25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耶稣说：“我就是复活和生命；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信我的人，虽然死了，也要活着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26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所有活着又信我的人，必定永远不死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，你信这话吗？”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耶稣说“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信我的人，虽然死了，也要活着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”是什么意思呢？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</a:t>
            </a: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26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所有活着又信我的人，必定永远不死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是什么意思呢？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显然，每天都有许多信徒死于各种各样的原因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…….</a:t>
            </a: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试着在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福音聚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会上，当着“现场”听众的面，向慕道友解释这一点。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7A87B1-CF29-435B-9325-79A371E9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4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681" y="725999"/>
            <a:ext cx="8568854" cy="5871353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2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路</a:t>
            </a:r>
            <a:r>
              <a:rPr lang="en-US" sz="2200" dirty="0">
                <a:latin typeface="+mj-lt"/>
                <a:ea typeface="DFKai-SB" panose="03000509000000000000" pitchFamily="65" charset="-120"/>
              </a:rPr>
              <a:t> 15:24  “‘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因为我这儿子是死而复活、失而又得的。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’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他们就欢乐起来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”</a:t>
            </a:r>
          </a:p>
          <a:p>
            <a:pPr marL="80010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r>
              <a:rPr lang="en-US" altLang="zh-TW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这儿子是死而复活</a:t>
            </a:r>
            <a:r>
              <a:rPr lang="en-US" altLang="zh-TW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?” 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小儿子没有死。 如果他死了，他</a:t>
            </a:r>
            <a:r>
              <a:rPr lang="zh-CN" altLang="en-US" sz="2200" dirty="0">
                <a:solidFill>
                  <a:srgbClr val="FFFFFF"/>
                </a:solidFill>
                <a:ea typeface="DFKai-SB" panose="03000509000000000000" pitchFamily="65" charset="-120"/>
                <a:cs typeface="+mn-cs"/>
              </a:rPr>
              <a:t>会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躺在棺材里被抬回家。 那么他父亲所说的“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这儿子是死而复活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”是什么意思？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51435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800100" lvl="1" indent="-74295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有些经文在我们明白它的含义之前，必须把它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放在整本圣经的上下文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中看。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857250" lvl="3" indent="-400050" eaLnBrk="1" hangingPunct="1">
              <a:lnSpc>
                <a:spcPts val="3000"/>
              </a:lnSpc>
              <a:spcBef>
                <a:spcPts val="0"/>
              </a:spcBef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圣经中的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死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”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是指 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分离 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隔绝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)”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不</a:t>
            </a:r>
            <a:r>
              <a:rPr lang="zh-CN" altLang="en-US" sz="2200" dirty="0">
                <a:solidFill>
                  <a:srgbClr val="FFFF00"/>
                </a:solidFill>
                <a:ea typeface="DFKai-SB" panose="03000509000000000000" pitchFamily="65" charset="-120"/>
              </a:rPr>
              <a:t>是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灭绝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!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857250" lvl="3" indent="-400050" eaLnBrk="1" hangingPunct="1">
              <a:lnSpc>
                <a:spcPts val="3000"/>
              </a:lnSpc>
              <a:spcBef>
                <a:spcPts val="0"/>
              </a:spcBef>
            </a:pPr>
            <a:r>
              <a:rPr lang="zh-CN" altLang="en-US" sz="2200" dirty="0">
                <a:ea typeface="DFKai-SB" panose="03000509000000000000" pitchFamily="65" charset="-120"/>
              </a:rPr>
              <a:t>圣经中有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二种死：肉体的死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和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灵里的死</a:t>
            </a:r>
            <a:endParaRPr lang="en-US" altLang="zh-TW" sz="22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1314450" lvl="4" indent="-400050" eaLnBrk="1" hangingPunct="1">
              <a:lnSpc>
                <a:spcPts val="3000"/>
              </a:lnSpc>
              <a:spcBef>
                <a:spcPts val="0"/>
              </a:spcBef>
            </a:pP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肉体的死 </a:t>
            </a:r>
            <a:r>
              <a:rPr lang="en-US" altLang="zh-CN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(physical death)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灵魂与身体分离 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(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雅 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1:26 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身体没有灵魂是死的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，照样，信心没有行为也是死的</a:t>
            </a: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en-US" altLang="zh-TW" sz="2200" dirty="0">
                <a:latin typeface="+mj-lt"/>
                <a:ea typeface="DFKai-SB" panose="03000509000000000000" pitchFamily="65" charset="-120"/>
              </a:rPr>
              <a:t>)</a:t>
            </a:r>
          </a:p>
          <a:p>
            <a:pPr marL="1314450" lvl="4" indent="-400050" eaLnBrk="1" hangingPunct="1">
              <a:lnSpc>
                <a:spcPts val="3000"/>
              </a:lnSpc>
              <a:spcBef>
                <a:spcPts val="0"/>
              </a:spcBef>
            </a:pP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灵里的死 </a:t>
            </a:r>
            <a:r>
              <a:rPr lang="en-US" altLang="zh-CN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(spiritual death)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：人与神</a:t>
            </a:r>
            <a:r>
              <a:rPr lang="zh-CN" altLang="en-US" sz="2200" dirty="0">
                <a:ea typeface="DFKai-SB" panose="03000509000000000000" pitchFamily="65" charset="-120"/>
              </a:rPr>
              <a:t>分离</a:t>
            </a:r>
            <a:endParaRPr lang="en-US" altLang="zh-CN" sz="2200" dirty="0">
              <a:ea typeface="DFKai-SB" panose="03000509000000000000" pitchFamily="65" charset="-120"/>
            </a:endParaRPr>
          </a:p>
          <a:p>
            <a:pPr marL="857250" lvl="3" indent="-400050">
              <a:lnSpc>
                <a:spcPts val="3000"/>
              </a:lnSpc>
              <a:spcBef>
                <a:spcPts val="0"/>
              </a:spcBef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现在我们可以回头看看最后两张幻灯片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2800"/>
              </a:lnSpc>
              <a:buClr>
                <a:schemeClr val="hlink"/>
              </a:buClr>
              <a:buNone/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4A7E10-8BAB-4BE8-AC78-FA4D2E113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98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531" y="976274"/>
            <a:ext cx="8424936" cy="5500726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创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 2:16-17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耶和华　神吩咐那人说：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园中各样树上的果子，你都可以吃；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17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只是那知善恶树的果子，你不可吃；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因为你吃的时候，你必要死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”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亚当在吃果子的那天死了吗？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如果不是，上帝是不是对亚当撒谎，提出了一个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空洞的威胁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？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514350" lvl="1" indent="-457200" eaLnBrk="1" hangingPunct="1">
              <a:lnSpc>
                <a:spcPts val="3000"/>
              </a:lnSpc>
              <a:buClr>
                <a:schemeClr val="hlink"/>
              </a:buClr>
            </a:pP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74295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太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 8:21-22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另一个门徒对他说：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主啊！请准我先回去安葬我的父亲吧。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 22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耶稣对他说：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跟从我吧！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让死人去埋葬他们的死人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”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您见过“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死人埋葬死人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” 吗？</a:t>
            </a: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当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耶稣说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让死人去埋葬他们的死人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是要表达的什么意思呢？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2400"/>
              </a:lnSpc>
              <a:buClr>
                <a:schemeClr val="hlink"/>
              </a:buClr>
            </a:pPr>
            <a:endParaRPr lang="en-US" altLang="zh-TW" sz="2000" dirty="0"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2800"/>
              </a:lnSpc>
              <a:buClr>
                <a:schemeClr val="hlink"/>
              </a:buClr>
              <a:buNone/>
            </a:pPr>
            <a:endParaRPr lang="en-US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2800"/>
              </a:lnSpc>
              <a:buClr>
                <a:schemeClr val="hlink"/>
              </a:buClr>
              <a:buNone/>
            </a:pPr>
            <a:endParaRPr lang="en-US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9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199" y="1214422"/>
            <a:ext cx="8147249" cy="5072098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约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 11: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24 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马大说：“我知道在末日复活的时候，他必会复活。”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25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耶稣说：“我就是复活和生命；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信我的人，虽然死了，也要活着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26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所有活着又信我的人，必定永远不死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，你信这话吗？”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耶稣说“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信我的人，虽然死了，也要活着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”是什么意思呢？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</a:t>
            </a: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26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所有活着又信我的人，必定永远不死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是什么意思呢？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显然，每天都有许多信徒死于各种各样的原因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…….</a:t>
            </a: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试着在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福音聚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会上，当着“现场”听众的面，向慕道友解释这一点。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07A87B1-CF29-435B-9325-79A371E90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2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688236"/>
            <a:ext cx="8640763" cy="5909115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zh-TW" altLang="en-US" sz="22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2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太</a:t>
            </a:r>
            <a:r>
              <a:rPr 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 7:7 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你们祈求，就给你们；寻找，就寻见；叩门，就给你们开门。</a:t>
            </a:r>
            <a:r>
              <a:rPr lang="en-US" altLang="zh-CN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8 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因为凡祈求的就得着，寻找的就寻见，叩门的就给他开门</a:t>
            </a:r>
            <a:r>
              <a:rPr lang="zh-TW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。</a:t>
            </a:r>
            <a:endParaRPr lang="en-US" altLang="zh-TW" sz="22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00100" lvl="1" indent="-74295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endParaRPr lang="en-US" altLang="zh-TW" sz="22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不理会上下文的解释 </a:t>
            </a:r>
            <a:r>
              <a:rPr lang="en-US" altLang="zh-CN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(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断章取义</a:t>
            </a:r>
            <a:r>
              <a:rPr lang="en-US" altLang="zh-CN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)</a:t>
            </a: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无论你要什么，耶稣都会给你。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问题：福音朋友可能会说耶稣撒谎，因为她为能获得全额奖学金而祷告，却未能得到。</a:t>
            </a: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成功神学</a:t>
            </a:r>
            <a:r>
              <a:rPr lang="en-US" altLang="zh-CN" sz="2200" dirty="0">
                <a:latin typeface="+mj-lt"/>
                <a:ea typeface="DFKai-SB" panose="03000509000000000000" pitchFamily="65" charset="-120"/>
              </a:rPr>
              <a:t>” (prosperity gospel) 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传道人可能会教导您没有得到想要的东西，因为您祷告时没有足够的信心。</a:t>
            </a:r>
            <a:endParaRPr lang="en-US" altLang="zh-CN" sz="2200" dirty="0">
              <a:latin typeface="+mj-lt"/>
              <a:ea typeface="DFKai-SB" panose="03000509000000000000" pitchFamily="65" charset="-120"/>
            </a:endParaRPr>
          </a:p>
          <a:p>
            <a:pPr marL="457200" lvl="1" indent="0" eaLnBrk="1" hangingPunct="1">
              <a:lnSpc>
                <a:spcPts val="3000"/>
              </a:lnSpc>
              <a:spcBef>
                <a:spcPts val="0"/>
              </a:spcBef>
              <a:buNone/>
            </a:pPr>
            <a:endParaRPr lang="en-US" altLang="zh-TW" sz="2200" dirty="0"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根据上下文的解释</a:t>
            </a: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上面的应许必须在整个登山宝训中看，尤其是“</a:t>
            </a:r>
            <a:r>
              <a:rPr lang="zh-CN" altLang="en-US" sz="22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你们要先求他的国和他的义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”，这是当前上下文的一部分。</a:t>
            </a:r>
          </a:p>
          <a:p>
            <a:pPr lvl="1" eaLnBrk="1" hangingPunct="1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被造物应该降服在造物的主</a:t>
            </a:r>
            <a:r>
              <a:rPr lang="zh-CN" altLang="en-US" sz="2200" dirty="0">
                <a:ea typeface="DFKai-SB" panose="03000509000000000000" pitchFamily="65" charset="-120"/>
              </a:rPr>
              <a:t>的</a:t>
            </a:r>
            <a:r>
              <a:rPr lang="zh-CN" altLang="en-US" sz="2200" dirty="0">
                <a:latin typeface="+mj-lt"/>
                <a:ea typeface="DFKai-SB" panose="03000509000000000000" pitchFamily="65" charset="-120"/>
              </a:rPr>
              <a:t>主权下 </a:t>
            </a:r>
            <a:r>
              <a:rPr lang="zh-CN" altLang="en-US" sz="2000" dirty="0">
                <a:latin typeface="+mj-lt"/>
                <a:ea typeface="DFKai-SB" panose="03000509000000000000" pitchFamily="65" charset="-120"/>
              </a:rPr>
              <a:t>！</a:t>
            </a:r>
            <a:endParaRPr lang="en-US" altLang="zh-TW" sz="2000" dirty="0"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2400"/>
              </a:lnSpc>
              <a:buFont typeface="Wingdings" pitchFamily="2" charset="2"/>
              <a:buChar char="Ø"/>
            </a:pPr>
            <a:endParaRPr lang="en-US" altLang="zh-TW" sz="2000" dirty="0"/>
          </a:p>
          <a:p>
            <a:pPr marL="57150" lvl="1" indent="0" eaLnBrk="1" hangingPunct="1">
              <a:lnSpc>
                <a:spcPts val="2800"/>
              </a:lnSpc>
              <a:buClr>
                <a:schemeClr val="hlink"/>
              </a:buClr>
              <a:buNone/>
            </a:pPr>
            <a:endParaRPr lang="en-US" sz="2600" dirty="0">
              <a:solidFill>
                <a:srgbClr val="FFFF00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2C9C158-DA7B-40B9-8E53-CB7A5E6F3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5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7" y="764704"/>
            <a:ext cx="8291264" cy="5760640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徒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 2:</a:t>
            </a:r>
            <a:r>
              <a:rPr lang="en-US" altLang="zh-TW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 </a:t>
            </a:r>
            <a:r>
              <a:rPr lang="zh-TW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五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旬节到了，他们都聚集在一起。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2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忽然有一阵好像强风吹过的响声，从天而来，充满了他们坐在里面的整间屋子。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3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又有火焰般的舌头显现出来，分别落在他们各人身上。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4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他们都被圣灵充满，就照着圣灵所赐给他们的，用别种的语言说出话来</a:t>
            </a:r>
            <a:r>
              <a:rPr 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。</a:t>
            </a:r>
          </a:p>
          <a:p>
            <a:pPr marL="800100" lvl="1" indent="-74295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五旬节的经历”会在所有信徒的生命中出现吗？</a:t>
            </a: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从神学上看，这 事件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讲方言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与巴别塔上帝用不同的方言将人分开有什么关系？</a:t>
            </a:r>
            <a:endParaRPr lang="en-US" altLang="zh-CN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因此，需要对圣经教师进行系统神学（教义）和圣经神学（救赎历史）的培训，这样他们才能在正确的“神学背景”中看到“文本”的意思（神学背景永远是文本的一部分！）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503B1B4-379D-4B14-8F0B-17AE5A9FF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1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420888"/>
            <a:ext cx="7848600" cy="310232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sz="4000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整本圣经的上下文</a:t>
            </a:r>
            <a:endParaRPr lang="en-US" altLang="zh-CN" sz="4000" dirty="0">
              <a:solidFill>
                <a:srgbClr val="FFFF00"/>
              </a:solidFill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4000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（上帝的救赎计划）</a:t>
            </a:r>
            <a:endParaRPr lang="en-US" altLang="zh-TW" sz="4000" dirty="0">
              <a:solidFill>
                <a:srgbClr val="FFFF00"/>
              </a:solidFill>
              <a:latin typeface="TSC UKai M TT" pitchFamily="49" charset="-122"/>
              <a:ea typeface="TSC UKai M TT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193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oup 195"/>
          <p:cNvGrpSpPr/>
          <p:nvPr/>
        </p:nvGrpSpPr>
        <p:grpSpPr>
          <a:xfrm>
            <a:off x="669428" y="4257159"/>
            <a:ext cx="7576143" cy="1392062"/>
            <a:chOff x="956507" y="4114810"/>
            <a:chExt cx="7576143" cy="1392062"/>
          </a:xfrm>
        </p:grpSpPr>
        <p:sp>
          <p:nvSpPr>
            <p:cNvPr id="193" name="Rectangle 192"/>
            <p:cNvSpPr/>
            <p:nvPr/>
          </p:nvSpPr>
          <p:spPr>
            <a:xfrm>
              <a:off x="1265274" y="4483335"/>
              <a:ext cx="6868632" cy="6520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92" name="Picture 191" descr="scroll1.png"/>
            <p:cNvPicPr>
              <a:picLocks noChangeAspect="1"/>
            </p:cNvPicPr>
            <p:nvPr/>
          </p:nvPicPr>
          <p:blipFill>
            <a:blip r:embed="rId2" cstate="print"/>
            <a:srcRect r="67749"/>
            <a:stretch>
              <a:fillRect/>
            </a:stretch>
          </p:blipFill>
          <p:spPr>
            <a:xfrm>
              <a:off x="956507" y="4138551"/>
              <a:ext cx="440360" cy="1368321"/>
            </a:xfrm>
            <a:prstGeom prst="rect">
              <a:avLst/>
            </a:prstGeom>
          </p:spPr>
        </p:pic>
        <p:pic>
          <p:nvPicPr>
            <p:cNvPr id="195" name="Picture 194" descr="scroll2.png"/>
            <p:cNvPicPr>
              <a:picLocks noChangeAspect="1"/>
            </p:cNvPicPr>
            <p:nvPr/>
          </p:nvPicPr>
          <p:blipFill>
            <a:blip r:embed="rId3" cstate="print"/>
            <a:srcRect l="65130"/>
            <a:stretch>
              <a:fillRect/>
            </a:stretch>
          </p:blipFill>
          <p:spPr>
            <a:xfrm>
              <a:off x="8056542" y="4114810"/>
              <a:ext cx="476108" cy="1371590"/>
            </a:xfrm>
            <a:prstGeom prst="rect">
              <a:avLst/>
            </a:prstGeom>
          </p:spPr>
        </p:pic>
      </p:grpSp>
      <p:pic>
        <p:nvPicPr>
          <p:cNvPr id="200" name="Picture 199" descr="boo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08477" y="3416944"/>
            <a:ext cx="798429" cy="798429"/>
          </a:xfrm>
          <a:prstGeom prst="rect">
            <a:avLst/>
          </a:prstGeom>
        </p:spPr>
      </p:pic>
      <p:sp>
        <p:nvSpPr>
          <p:cNvPr id="201" name="Rectangle 200"/>
          <p:cNvSpPr/>
          <p:nvPr/>
        </p:nvSpPr>
        <p:spPr>
          <a:xfrm>
            <a:off x="4167963" y="4629289"/>
            <a:ext cx="637953" cy="6485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1332" y="557810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KaiTi" pitchFamily="49" charset="-122"/>
                <a:cs typeface="Arial" charset="0"/>
              </a:rPr>
              <a:t>創世紀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99788" y="5578101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KaiTi" pitchFamily="49" charset="-122"/>
                <a:cs typeface="Arial" charset="0"/>
              </a:rPr>
              <a:t>啟示錄</a:t>
            </a:r>
          </a:p>
        </p:txBody>
      </p:sp>
      <p:sp>
        <p:nvSpPr>
          <p:cNvPr id="16" name="Arc 15"/>
          <p:cNvSpPr/>
          <p:nvPr/>
        </p:nvSpPr>
        <p:spPr>
          <a:xfrm>
            <a:off x="3449287" y="3261815"/>
            <a:ext cx="2146295" cy="2047164"/>
          </a:xfrm>
          <a:prstGeom prst="arc">
            <a:avLst>
              <a:gd name="adj1" fmla="val 10914524"/>
              <a:gd name="adj2" fmla="val 21582976"/>
            </a:avLst>
          </a:prstGeom>
          <a:ln w="762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31358" y="613306"/>
            <a:ext cx="6997025" cy="5912037"/>
            <a:chOff x="1031359" y="613307"/>
            <a:chExt cx="6953692" cy="5886998"/>
          </a:xfrm>
        </p:grpSpPr>
        <p:sp>
          <p:nvSpPr>
            <p:cNvPr id="203" name="Arc 202"/>
            <p:cNvSpPr/>
            <p:nvPr/>
          </p:nvSpPr>
          <p:spPr>
            <a:xfrm>
              <a:off x="1031359" y="1678675"/>
              <a:ext cx="6953692" cy="4821630"/>
            </a:xfrm>
            <a:prstGeom prst="arc">
              <a:avLst>
                <a:gd name="adj1" fmla="val 10819834"/>
                <a:gd name="adj2" fmla="val 21582976"/>
              </a:avLst>
            </a:prstGeom>
            <a:ln w="762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1031359" y="613307"/>
              <a:ext cx="6815468" cy="582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DFKai-SB" panose="03000509000000000000" pitchFamily="65" charset="-120"/>
                  <a:ea typeface="DFKai-SB" panose="03000509000000000000" pitchFamily="65" charset="-120"/>
                  <a:cs typeface="Arial" charset="0"/>
                </a:rPr>
                <a:t>整本圣经只有一个主题：基督为中心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Arial" charset="0"/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>
              <a:off x="4258102" y="1910687"/>
              <a:ext cx="600501" cy="1160060"/>
            </a:xfrm>
            <a:prstGeom prst="upArrow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3068" y="2333767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/>
                  <a:ea typeface="+mn-ea"/>
                  <a:cs typeface="Arial" charset="0"/>
                </a:rPr>
                <a:t>???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705225" y="4144060"/>
            <a:ext cx="2171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KaiTi" pitchFamily="49" charset="-122"/>
                <a:cs typeface="Arial" charset="0"/>
              </a:rPr>
              <a:t>原文解經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KaiTi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7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475656" y="152636"/>
            <a:ext cx="6264696" cy="50405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在旧约中看见基督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256" y="5513456"/>
            <a:ext cx="746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Bryan Chapell,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Christ-Centered Preaching, 2</a:t>
            </a:r>
            <a:r>
              <a:rPr kumimoji="0" lang="en-US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nd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 Ed,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(p. 304)</a:t>
            </a:r>
          </a:p>
          <a:p>
            <a:pPr marL="223838" marR="0" lvl="0" indent="-223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整本圣经都在告诉我们福音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</a:rPr>
              <a:t>。 福音不仅限于四本福音书。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1" y="836712"/>
            <a:ext cx="71850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41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278" y="2132856"/>
            <a:ext cx="8425444" cy="3801604"/>
          </a:xfrm>
        </p:spPr>
        <p:txBody>
          <a:bodyPr lIns="92075" tIns="46038" rIns="92075" bIns="46038"/>
          <a:lstStyle/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latin typeface="+mj-lt"/>
                <a:ea typeface="TSC UKai M TT" pitchFamily="49" charset="-122"/>
              </a:rPr>
              <a:t>路加福音</a:t>
            </a:r>
            <a:r>
              <a:rPr lang="en-US" altLang="zh-CN" dirty="0">
                <a:latin typeface="+mj-lt"/>
                <a:ea typeface="TSC UKai M TT" pitchFamily="49" charset="-122"/>
              </a:rPr>
              <a:t>24:</a:t>
            </a:r>
          </a:p>
          <a:p>
            <a:pPr marL="742950" indent="-742950" algn="l" eaLnBrk="1" hangingPunct="1">
              <a:lnSpc>
                <a:spcPct val="90000"/>
              </a:lnSpc>
              <a:buAutoNum type="arabicPlain" startAt="44"/>
            </a:pPr>
            <a:r>
              <a:rPr lang="zh-CN" altLang="en-US" dirty="0">
                <a:latin typeface="+mj-lt"/>
                <a:ea typeface="TSC UKai M TT" pitchFamily="49" charset="-122"/>
              </a:rPr>
              <a:t>这就是我从前与你们同在的时候，对你们说过的话：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摩西的律法</a:t>
            </a:r>
            <a:r>
              <a:rPr lang="zh-CN" altLang="en-US" dirty="0">
                <a:latin typeface="+mj-lt"/>
                <a:ea typeface="TSC UKai M TT" pitchFamily="49" charset="-122"/>
              </a:rPr>
              <a:t>、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先知书</a:t>
            </a:r>
            <a:r>
              <a:rPr lang="zh-CN" altLang="en-US" dirty="0">
                <a:latin typeface="+mj-lt"/>
                <a:ea typeface="TSC UKai M TT" pitchFamily="49" charset="-122"/>
              </a:rPr>
              <a:t>和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诗篇</a:t>
            </a:r>
            <a:r>
              <a:rPr lang="zh-CN" altLang="en-US" dirty="0">
                <a:latin typeface="+mj-lt"/>
                <a:ea typeface="TSC UKai M TT" pitchFamily="49" charset="-122"/>
              </a:rPr>
              <a:t>上所记关于我的一切事，都必定应验。” </a:t>
            </a:r>
            <a:endParaRPr lang="en-US" altLang="zh-CN" dirty="0">
              <a:latin typeface="+mj-lt"/>
              <a:ea typeface="TSC UKai M TT" pitchFamily="49" charset="-122"/>
            </a:endParaRPr>
          </a:p>
          <a:p>
            <a:pPr marL="742950" indent="-742950" algn="l" eaLnBrk="1" hangingPunct="1">
              <a:lnSpc>
                <a:spcPct val="90000"/>
              </a:lnSpc>
              <a:buAutoNum type="arabicPlain" startAt="44"/>
            </a:pPr>
            <a:r>
              <a:rPr lang="en-US" altLang="zh-CN" dirty="0">
                <a:latin typeface="+mj-lt"/>
                <a:ea typeface="TSC UKai M TT" pitchFamily="49" charset="-122"/>
              </a:rPr>
              <a:t>45 </a:t>
            </a:r>
            <a:r>
              <a:rPr lang="zh-CN" altLang="en-US" dirty="0">
                <a:latin typeface="+mj-lt"/>
                <a:ea typeface="TSC UKai M TT" pitchFamily="49" charset="-122"/>
              </a:rPr>
              <a:t>于是他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开他们的心窍</a:t>
            </a:r>
            <a:r>
              <a:rPr lang="zh-CN" altLang="en-US" dirty="0">
                <a:latin typeface="+mj-lt"/>
                <a:ea typeface="TSC UKai M TT" pitchFamily="49" charset="-122"/>
              </a:rPr>
              <a:t>，使他们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TSC UKai M TT" pitchFamily="49" charset="-122"/>
              </a:rPr>
              <a:t>明白圣经</a:t>
            </a:r>
            <a:r>
              <a:rPr lang="en-US" altLang="zh-CN" dirty="0">
                <a:latin typeface="+mj-lt"/>
                <a:ea typeface="TSC UKai M TT" pitchFamily="49" charset="-122"/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US" altLang="zh-TW" dirty="0">
              <a:latin typeface="+mj-lt"/>
              <a:ea typeface="TSC UKai M TT" pitchFamily="49" charset="-122"/>
            </a:endParaRPr>
          </a:p>
          <a:p>
            <a:pPr algn="l" eaLnBrk="1" hangingPunct="1">
              <a:lnSpc>
                <a:spcPct val="90000"/>
              </a:lnSpc>
            </a:pPr>
            <a:r>
              <a:rPr lang="zh-CN" altLang="en-US" dirty="0">
                <a:solidFill>
                  <a:srgbClr val="FFC000"/>
                </a:solidFill>
                <a:latin typeface="+mj-lt"/>
                <a:ea typeface="TSC UKai M TT" pitchFamily="49" charset="-122"/>
              </a:rPr>
              <a:t>耶稣宣告，整本</a:t>
            </a:r>
            <a:r>
              <a:rPr lang="en-US" altLang="zh-CN" dirty="0">
                <a:solidFill>
                  <a:srgbClr val="FFC000"/>
                </a:solidFill>
                <a:latin typeface="+mj-lt"/>
                <a:ea typeface="TSC UKai M TT" pitchFamily="49" charset="-122"/>
              </a:rPr>
              <a:t>《</a:t>
            </a:r>
            <a:r>
              <a:rPr lang="zh-CN" altLang="en-US" dirty="0">
                <a:solidFill>
                  <a:srgbClr val="FFC000"/>
                </a:solidFill>
                <a:latin typeface="+mj-lt"/>
                <a:ea typeface="TSC UKai M TT" pitchFamily="49" charset="-122"/>
              </a:rPr>
              <a:t>旧约圣经</a:t>
            </a:r>
            <a:r>
              <a:rPr lang="en-US" altLang="zh-CN" dirty="0">
                <a:solidFill>
                  <a:srgbClr val="FFC000"/>
                </a:solidFill>
                <a:latin typeface="+mj-lt"/>
                <a:ea typeface="TSC UKai M TT" pitchFamily="49" charset="-122"/>
              </a:rPr>
              <a:t>》</a:t>
            </a:r>
            <a:r>
              <a:rPr lang="zh-CN" altLang="en-US" dirty="0">
                <a:solidFill>
                  <a:srgbClr val="FFC000"/>
                </a:solidFill>
                <a:latin typeface="+mj-lt"/>
                <a:ea typeface="TSC UKai M TT" pitchFamily="49" charset="-122"/>
              </a:rPr>
              <a:t>都是关于他的 </a:t>
            </a:r>
            <a:r>
              <a:rPr lang="en-US" altLang="zh-CN" dirty="0">
                <a:solidFill>
                  <a:srgbClr val="FFC000"/>
                </a:solidFill>
                <a:latin typeface="+mj-lt"/>
                <a:ea typeface="TSC UKai M TT" pitchFamily="49" charset="-122"/>
              </a:rPr>
              <a:t>!!</a:t>
            </a:r>
            <a:endParaRPr lang="en-US" altLang="zh-TW" dirty="0">
              <a:solidFill>
                <a:srgbClr val="FFC000"/>
              </a:solidFill>
              <a:latin typeface="+mj-lt"/>
              <a:ea typeface="TSC UKai M TT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907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latin typeface="+mn-lt"/>
                <a:cs typeface="+mn-cs"/>
              </a:rPr>
              <a:pPr algn="r">
                <a:defRPr/>
              </a:pPr>
              <a:t>2</a:t>
            </a:fld>
            <a:endParaRPr lang="en-US" sz="1200" dirty="0">
              <a:latin typeface="+mn-lt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672916"/>
            <a:ext cx="7848600" cy="285029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sz="4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整本书的上下文</a:t>
            </a:r>
            <a:endParaRPr lang="en-US" altLang="zh-TW" sz="4400" dirty="0">
              <a:solidFill>
                <a:srgbClr val="FF99FF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4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Context of a Book</a:t>
            </a:r>
          </a:p>
        </p:txBody>
      </p:sp>
    </p:spTree>
    <p:extLst>
      <p:ext uri="{BB962C8B-B14F-4D97-AF65-F5344CB8AC3E}">
        <p14:creationId xmlns:p14="http://schemas.microsoft.com/office/powerpoint/2010/main" val="41902108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439652" y="73578"/>
            <a:ext cx="6264696" cy="50405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  <a:cs typeface="Times New Roman" panose="02020603050405020304" pitchFamily="18" charset="0"/>
              </a:rPr>
              <a:t>在旧约中看见基督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926" y="6280366"/>
            <a:ext cx="6684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Bryan Chapell,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Christ-Centered Preaching, 2</a:t>
            </a:r>
            <a:r>
              <a:rPr kumimoji="0" lang="en-US" sz="2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nd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 Ed,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(p. 304)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D279E-D1BE-4384-9821-93B4CC2B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672253"/>
            <a:ext cx="4206796" cy="551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6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60A7F2-9AE7-4392-853E-82B0BB9E01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50288" cy="6858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latin typeface="DFKai-SB" panose="03000509000000000000" pitchFamily="65" charset="-120"/>
                <a:ea typeface="DFKai-SB" panose="03000509000000000000" pitchFamily="65" charset="-120"/>
                <a:cs typeface="Times New Roman" pitchFamily="18" charset="0"/>
              </a:rPr>
              <a:t>圣经对历史的记载</a:t>
            </a:r>
            <a:endParaRPr lang="en-US" altLang="en-US" sz="3200" b="1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7126288" y="524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charset="0"/>
            </a:endParaRPr>
          </a:p>
        </p:txBody>
      </p:sp>
      <p:pic>
        <p:nvPicPr>
          <p:cNvPr id="5125" name="Picture 8" descr="J:\Sermons in Midwest\Minniapolis, MN Retreat\ArmsGodsStory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14475"/>
            <a:ext cx="8726488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ontent Placeholder 3"/>
          <p:cNvSpPr>
            <a:spLocks noGrp="1"/>
          </p:cNvSpPr>
          <p:nvPr>
            <p:ph idx="1"/>
          </p:nvPr>
        </p:nvSpPr>
        <p:spPr>
          <a:xfrm>
            <a:off x="304800" y="5019675"/>
            <a:ext cx="19050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400" b="1" dirty="0">
                <a:latin typeface="Arial Narrow" pitchFamily="34" charset="0"/>
              </a:rPr>
              <a:t>Creation </a:t>
            </a:r>
            <a:r>
              <a:rPr lang="zh-TW" altLang="en-US" sz="2400" dirty="0">
                <a:solidFill>
                  <a:srgbClr val="FFFF00"/>
                </a:solidFill>
                <a:latin typeface="TSC UKai M TT" pitchFamily="49" charset="-122"/>
                <a:ea typeface="TSC UKai M TT" pitchFamily="49" charset="-122"/>
              </a:rPr>
              <a:t>创造</a:t>
            </a:r>
            <a:endParaRPr lang="en-US" altLang="ja-JP" sz="2400" dirty="0">
              <a:solidFill>
                <a:srgbClr val="FFFF00"/>
              </a:solidFill>
              <a:latin typeface="TSC UKai M TT" pitchFamily="49" charset="-122"/>
              <a:ea typeface="TSC UKai M TT" pitchFamily="49" charset="-122"/>
            </a:endParaRPr>
          </a:p>
          <a:p>
            <a:pPr algn="ctr">
              <a:buFontTx/>
              <a:buNone/>
            </a:pPr>
            <a:endParaRPr lang="en-US" altLang="en-US" sz="2400" b="1" dirty="0">
              <a:latin typeface="Arial Narrow" pitchFamily="34" charset="0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2478088" y="50196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Fall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SC UKai M TT" pitchFamily="49" charset="-122"/>
                <a:ea typeface="TSC UKai M TT" pitchFamily="49" charset="-122"/>
                <a:cs typeface="Arial" pitchFamily="34" charset="0"/>
              </a:rPr>
              <a:t>堕落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itchFamily="49" charset="-122"/>
              <a:ea typeface="TSC UKai M TT" pitchFamily="49" charset="-122"/>
              <a:cs typeface="Arial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4495800" y="5019675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Redemption 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SC UKai M TT" pitchFamily="49" charset="-122"/>
                <a:ea typeface="TSC UKai M TT" pitchFamily="49" charset="-122"/>
                <a:cs typeface="Arial" pitchFamily="34" charset="0"/>
              </a:rPr>
              <a:t>救赎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SC UKai M TT" pitchFamily="49" charset="-122"/>
              <a:ea typeface="TSC UKai M TT" pitchFamily="49" charset="-122"/>
              <a:cs typeface="Arial" pitchFamily="34" charset="0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6821488" y="5019675"/>
            <a:ext cx="201771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Consummation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(Restoration)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Tx/>
              <a:buFontTx/>
              <a:buNone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Times New Roman" pitchFamily="18" charset="0"/>
              </a:rPr>
              <a:t>完满 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Times New Roman" pitchFamily="18" charset="0"/>
              </a:rPr>
              <a:t>(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Times New Roman" pitchFamily="18" charset="0"/>
              </a:rPr>
              <a:t>更新</a:t>
            </a: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TSC UKai M TT" pitchFamily="49" charset="-122"/>
                <a:cs typeface="Times New Roman" pitchFamily="18" charset="0"/>
              </a:rPr>
              <a:t>)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TSC UKai M TT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0"/>
            <a:ext cx="849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以基督为中心解释旧约圣经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Arial" charset="0"/>
            </a:endParaRP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ABD5E0F5-332E-4792-BD0D-84C18AAFC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5" y="692696"/>
            <a:ext cx="8747849" cy="60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62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0"/>
            <a:ext cx="8496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以基督为中心解释旧约圣经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735" y="5445224"/>
            <a:ext cx="8496529" cy="1217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algn="l" defTabSz="97155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“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时代论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” 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(dispensational)</a:t>
            </a:r>
            <a:r>
              <a:rPr kumimoji="0" lang="zh-CN" altLang="en-US" sz="220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者通常不同意“以经解经”的原则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. 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SC UKai M TT" pitchFamily="49" charset="-122"/>
              <a:cs typeface="Arial" charset="0"/>
            </a:endParaRPr>
          </a:p>
          <a:p>
            <a:pPr marL="228600" marR="0" lvl="0" indent="-228600" algn="l" defTabSz="97155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以基督为中心解释旧约圣经的关键是看到圣经的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合一性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，只有一个中心主题：即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通过基督救赎的中心主题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TSC UKai M TT" pitchFamily="49" charset="-122"/>
                <a:cs typeface="Arial" charset="0"/>
              </a:rPr>
              <a:t>。</a:t>
            </a:r>
            <a:endParaRPr kumimoji="0" lang="en-US" altLang="zh-TW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SC UKai M TT" pitchFamily="49" charset="-122"/>
              <a:cs typeface="Arial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BEC001A-A9B5-40FA-A7D9-140B0ED62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20688"/>
            <a:ext cx="65532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831" y="6294556"/>
            <a:ext cx="4070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认识</a:t>
            </a:r>
            <a:r>
              <a:rPr kumimoji="0" lang="zh-CN" altLang="en-US" sz="22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圣经神学</a:t>
            </a: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According to Plan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0"/>
            <a:ext cx="84965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以基督为中心解释旧约圣经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DFKai-SB" panose="03000509000000000000" pitchFamily="65" charset="-120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4B2DBB-3EEA-4054-8E2E-14C1AEFF4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548680"/>
            <a:ext cx="3902401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6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428728" y="0"/>
            <a:ext cx="6264696" cy="504056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旧约中的基督</a:t>
            </a:r>
            <a:endParaRPr lang="en-US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986" y="6248400"/>
            <a:ext cx="860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Edmund Clowney, </a:t>
            </a:r>
            <a:r>
              <a:rPr kumimoji="0" lang="en-US" sz="2000" b="0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Preaching Christ in All of Scripture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(p. 32)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70965-7F02-439F-9F50-3280AC4C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86" y="786483"/>
            <a:ext cx="8464028" cy="51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36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475656" y="152636"/>
            <a:ext cx="6264696" cy="504056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旧约中的基督</a:t>
            </a:r>
            <a:endParaRPr lang="en-US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56" y="927677"/>
            <a:ext cx="7858917" cy="500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156" y="6057277"/>
            <a:ext cx="7188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Edmund Clowney,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Preaching Christ in All of Scripture,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(p. 32)</a:t>
            </a:r>
          </a:p>
        </p:txBody>
      </p:sp>
    </p:spTree>
    <p:extLst>
      <p:ext uri="{BB962C8B-B14F-4D97-AF65-F5344CB8AC3E}">
        <p14:creationId xmlns:p14="http://schemas.microsoft.com/office/powerpoint/2010/main" val="1428842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pic>
        <p:nvPicPr>
          <p:cNvPr id="6" name="Online Media 5" title="圣经到底在讲什麽？&quot;预表&quot; - 提摩太凯乐">
            <a:hlinkClick r:id="" action="ppaction://media"/>
            <a:extLst>
              <a:ext uri="{FF2B5EF4-FFF2-40B4-BE49-F238E27FC236}">
                <a16:creationId xmlns:a16="http://schemas.microsoft.com/office/drawing/2014/main" id="{122518B3-E8AF-6A51-A5A4-BA6B02A713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528" y="1196752"/>
            <a:ext cx="8395905" cy="474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pic>
        <p:nvPicPr>
          <p:cNvPr id="2" name="Online Media 1" title="【聖經不是在講你】提摩太凱勒 The Bible Is Not About You  - Tim Keller TGC">
            <a:hlinkClick r:id="" action="ppaction://media"/>
            <a:extLst>
              <a:ext uri="{FF2B5EF4-FFF2-40B4-BE49-F238E27FC236}">
                <a16:creationId xmlns:a16="http://schemas.microsoft.com/office/drawing/2014/main" id="{FD04968F-EF8C-16A3-5B23-073CE72AB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8242" y="1124744"/>
            <a:ext cx="8650831" cy="488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469" y="476672"/>
            <a:ext cx="8425444" cy="604867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zh-TW" sz="4400" dirty="0">
                <a:ea typeface="TSC UKai M TT" pitchFamily="49" charset="-122"/>
              </a:rPr>
              <a:t>See Tim Keller’s short video: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4400" i="1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3"/>
              </a:rPr>
              <a:t>What the Bible Is About</a:t>
            </a:r>
            <a:r>
              <a:rPr lang="en-US" altLang="zh-TW" sz="4400" i="1" dirty="0">
                <a:solidFill>
                  <a:srgbClr val="FF99FF"/>
                </a:solidFill>
                <a:latin typeface="+mj-lt"/>
                <a:ea typeface="TSC UKai M TT" pitchFamily="49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TW" sz="4400" i="1" dirty="0">
              <a:solidFill>
                <a:srgbClr val="FF99FF"/>
              </a:solidFill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4"/>
              </a:rPr>
              <a:t>观看短片</a:t>
            </a:r>
            <a:r>
              <a:rPr lang="en-US" altLang="zh-CN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4"/>
              </a:rPr>
              <a:t>: </a:t>
            </a:r>
            <a:r>
              <a:rPr lang="zh-CN" altLang="en-US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4"/>
              </a:rPr>
              <a:t>圣经到底在讲什麽？</a:t>
            </a:r>
            <a:r>
              <a:rPr lang="en-US" altLang="zh-CN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4"/>
              </a:rPr>
              <a:t>- </a:t>
            </a:r>
            <a:r>
              <a:rPr lang="zh-CN" altLang="en-US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4"/>
              </a:rPr>
              <a:t>提摩太凯乐 </a:t>
            </a:r>
            <a:r>
              <a:rPr lang="en-US" altLang="zh-CN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4"/>
              </a:rPr>
              <a:t>(TGC)</a:t>
            </a:r>
            <a:endParaRPr lang="en-US" altLang="zh-CN" sz="4400" dirty="0">
              <a:solidFill>
                <a:srgbClr val="FF99FF"/>
              </a:solidFill>
              <a:latin typeface="+mj-lt"/>
              <a:ea typeface="TSC UKai M TT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4400" dirty="0">
                <a:solidFill>
                  <a:srgbClr val="FF99FF"/>
                </a:solidFill>
                <a:latin typeface="+mj-lt"/>
                <a:ea typeface="TSC UKai M TT" pitchFamily="49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5"/>
              </a:rPr>
              <a:t>圣经到底在讲什麽？</a:t>
            </a:r>
            <a:r>
              <a:rPr lang="en-US" altLang="zh-CN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5"/>
              </a:rPr>
              <a:t>[</a:t>
            </a:r>
            <a:r>
              <a:rPr lang="zh-CN" altLang="en-US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5"/>
              </a:rPr>
              <a:t>预表</a:t>
            </a:r>
            <a:r>
              <a:rPr lang="en-US" altLang="zh-CN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5"/>
              </a:rPr>
              <a:t>] - </a:t>
            </a:r>
            <a:r>
              <a:rPr lang="zh-CN" altLang="en-US" sz="4400" dirty="0">
                <a:solidFill>
                  <a:srgbClr val="FF99FF"/>
                </a:solidFill>
                <a:latin typeface="+mj-lt"/>
                <a:ea typeface="TSC UKai M TT" pitchFamily="49" charset="-122"/>
                <a:hlinkClick r:id="rId5"/>
              </a:rPr>
              <a:t>提摩太凯乐</a:t>
            </a:r>
            <a:r>
              <a:rPr lang="en-US" altLang="zh-TW" sz="4400" dirty="0">
                <a:solidFill>
                  <a:srgbClr val="FF99FF"/>
                </a:solidFill>
                <a:latin typeface="+mj-lt"/>
                <a:ea typeface="TSC UKai M TT" pitchFamily="49" charset="-122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TW" sz="4400" dirty="0">
              <a:solidFill>
                <a:srgbClr val="FF99FF"/>
              </a:solidFill>
              <a:latin typeface="+mj-lt"/>
              <a:ea typeface="TSC UKai M TT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5970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1196752"/>
            <a:ext cx="8730740" cy="5457930"/>
          </a:xfrm>
        </p:spPr>
        <p:txBody>
          <a:bodyPr lIns="92075" tIns="46038" rIns="92075" bIns="46038"/>
          <a:lstStyle/>
          <a:p>
            <a:pPr marL="57150" lvl="1" indent="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林前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13:4-8 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“关于爱的段落”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685800" lvl="1" indent="-228600" eaLnBrk="1" hangingPunct="1">
              <a:lnSpc>
                <a:spcPts val="3000"/>
              </a:lnSpc>
              <a:buClr>
                <a:schemeClr val="hlink"/>
              </a:buClr>
              <a:buFont typeface="Wingdings" pitchFamily="2" charset="2"/>
              <a:buChar char="§"/>
            </a:pP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Vv. 4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爱是恒久忍耐，又有恩慈。爱是不嫉妒，不自夸，不张狂；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5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不作失礼的事，不求自己的益处，不轻易动怒，不计较人的过犯；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6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不喜欢不义，只喜欢真理。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7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爱是凡事包容，凡事相信，凡事盼望，凡事忍耐。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8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爱是永存不息的。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不考虑上下文的解释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作为一个主持过许多婚礼的牧师，我无法告诉你有多少次新娘和新郎选择</a:t>
            </a:r>
            <a:r>
              <a:rPr lang="zh-CN" altLang="en-US" sz="2400" dirty="0">
                <a:ea typeface="DFKai-SB" panose="03000509000000000000" pitchFamily="65" charset="-120"/>
              </a:rPr>
              <a:t>在他们的婚礼中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朗颂这段经文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.</a:t>
            </a:r>
          </a:p>
          <a:p>
            <a:pPr lvl="1" eaLnBrk="1" hangingPunct="1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问题：这段经文是为了帮助“夫妻”彼此相爱吗？ （当然，在婚姻中这样做没有什么不妥，这比互相扔东西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,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吵架要好得多。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)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05493" y="6096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段落的上下文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例子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131166-BE36-326D-4EEB-646185BD7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36D4E6-7B7B-59DF-F4CD-7895BA8F9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8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2AF39-1EEF-40EB-B8F4-2E77BD076C35}" type="slidenum">
              <a:rPr lang="en-US">
                <a:solidFill>
                  <a:srgbClr val="FFFFFF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B8CA056-9B12-4FD7-84B8-AD2EB78F88D4}" type="slidenum">
              <a:rPr lang="en-US" sz="1200">
                <a:solidFill>
                  <a:srgbClr val="FFFFFF"/>
                </a:solidFill>
                <a:latin typeface="Times New Roman"/>
              </a:rPr>
              <a:pPr algn="r">
                <a:defRPr/>
              </a:pPr>
              <a:t>30</a:t>
            </a:fld>
            <a:endParaRPr lang="en-US" sz="1200" dirty="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1428728" y="0"/>
            <a:ext cx="6264696" cy="504056"/>
          </a:xfrm>
        </p:spPr>
        <p:txBody>
          <a:bodyPr/>
          <a:lstStyle/>
          <a:p>
            <a:r>
              <a:rPr lang="zh-CN" altLang="en-US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旧约中的基督</a:t>
            </a:r>
            <a:endParaRPr lang="en-US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986" y="6248400"/>
            <a:ext cx="860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+mj-lt"/>
              </a:rPr>
              <a:t>Edmund Clowney, </a:t>
            </a:r>
            <a:r>
              <a:rPr lang="en-US" i="1" u="sng" dirty="0">
                <a:solidFill>
                  <a:srgbClr val="FFFFFF"/>
                </a:solidFill>
                <a:latin typeface="+mj-lt"/>
              </a:rPr>
              <a:t>Preaching Christ in All of Scripture</a:t>
            </a:r>
            <a:r>
              <a:rPr lang="en-US" i="1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dirty="0">
                <a:solidFill>
                  <a:srgbClr val="FFFFFF"/>
                </a:solidFill>
                <a:latin typeface="+mj-lt"/>
              </a:rPr>
              <a:t>(p. 32)</a:t>
            </a:r>
            <a:endParaRPr lang="en-US" dirty="0">
              <a:solidFill>
                <a:srgbClr val="FFFFFF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70965-7F02-439F-9F50-3280AC4C1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86" y="786483"/>
            <a:ext cx="8464028" cy="51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9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764704"/>
            <a:ext cx="8219256" cy="5688632"/>
          </a:xfrm>
        </p:spPr>
        <p:txBody>
          <a:bodyPr lIns="92075" tIns="46038" rIns="92075" bIns="46038"/>
          <a:lstStyle/>
          <a:p>
            <a:pPr marL="0" lvl="1" indent="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林前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13:4-8 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“关于爱的段落”</a:t>
            </a:r>
            <a:endParaRPr lang="en-US" altLang="zh-CN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0" lvl="1" indent="0" eaLnBrk="1" hangingPunct="1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  <a:buNone/>
            </a:pP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上下文</a:t>
            </a:r>
            <a:r>
              <a:rPr lang="zh-TW" altLang="en-US" sz="2400" dirty="0">
                <a:solidFill>
                  <a:srgbClr val="FFFF00"/>
                </a:solidFill>
                <a:ea typeface="DFKai-SB" panose="03000509000000000000" pitchFamily="65" charset="-120"/>
              </a:rPr>
              <a:t>范围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：林前 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12-14</a:t>
            </a:r>
          </a:p>
          <a:p>
            <a:pPr marL="457200" indent="-457200" algn="l" eaLnBrk="1" hangingPunct="1">
              <a:lnSpc>
                <a:spcPts val="3000"/>
              </a:lnSpc>
              <a:spcBef>
                <a:spcPts val="0"/>
              </a:spcBef>
            </a:pP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这段经文背后的议题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: 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哥林多的基督徒在运用属灵恩赐时遇到的问题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他们热心参加教会的事工，但他们在</a:t>
            </a:r>
            <a:r>
              <a:rPr lang="zh-CN" altLang="en-US" sz="2400" dirty="0">
                <a:ea typeface="DFKai-SB" panose="03000509000000000000" pitchFamily="65" charset="-120"/>
              </a:rPr>
              <a:t>运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用属灵恩赐时不是出于对他人的爱（或者服侍他人）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  <a:spcBef>
                <a:spcPts val="0"/>
              </a:spcBef>
            </a:pPr>
            <a:endParaRPr lang="en-US" altLang="zh-CN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保罗解决的方案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: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lvl="1" eaLnBrk="1" hangingPunct="1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保罗强调</a:t>
            </a:r>
            <a:r>
              <a:rPr lang="zh-CN" altLang="en-US" sz="2400" dirty="0">
                <a:solidFill>
                  <a:srgbClr val="FFFF00"/>
                </a:solidFill>
                <a:ea typeface="DFKai-SB" panose="03000509000000000000" pitchFamily="65" charset="-120"/>
                <a:cs typeface="+mn-cs"/>
              </a:rPr>
              <a:t>运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用属灵恩赐时需要有爱。</a:t>
            </a:r>
          </a:p>
          <a:p>
            <a:pPr lvl="1" eaLnBrk="1" hangingPunct="1">
              <a:lnSpc>
                <a:spcPts val="3000"/>
              </a:lnSpc>
              <a:buFont typeface="Wingdings" pitchFamily="2" charset="2"/>
              <a:buChar char="Ø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这里提到的爱是对教会中的兄弟姐妹的爱，特别是我们在教会中</a:t>
            </a:r>
            <a:r>
              <a:rPr lang="zh-CN" altLang="en-US" sz="2400" dirty="0">
                <a:solidFill>
                  <a:srgbClr val="FFFF00"/>
                </a:solidFill>
                <a:ea typeface="DFKai-SB" panose="03000509000000000000" pitchFamily="65" charset="-120"/>
                <a:cs typeface="+mn-cs"/>
              </a:rPr>
              <a:t>运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用属灵恩赐时应该有的正确动机。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C5CB38-C3F1-48B2-BF4F-E98E8D3E0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93" y="6096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段落的上下文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例子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340768"/>
            <a:ext cx="8064896" cy="5097890"/>
          </a:xfrm>
        </p:spPr>
        <p:txBody>
          <a:bodyPr lIns="92075" tIns="46038" rIns="92075" bIns="46038"/>
          <a:lstStyle/>
          <a:p>
            <a:pPr marL="0" lvl="1" indent="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林前</a:t>
            </a:r>
            <a:r>
              <a:rPr lang="en-US" altLang="zh-CN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13:4-8  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“关于爱的段落”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  <a:spcBef>
                <a:spcPts val="0"/>
              </a:spcBef>
            </a:pP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上下文的提纲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971550" lvl="1" indent="-5143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属灵恩赐的根基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--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主耶稣（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12:1-3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971550" lvl="1" indent="-5143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属灵恩赐的价值和主权 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(12:4-31a) </a:t>
            </a:r>
          </a:p>
          <a:p>
            <a:pPr marL="971550" lvl="1" indent="-5143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99FF"/>
                </a:solidFill>
                <a:latin typeface="+mj-lt"/>
                <a:ea typeface="DFKai-SB" panose="03000509000000000000" pitchFamily="65" charset="-120"/>
              </a:rPr>
              <a:t>爱在运用属灵恩赐中的重要性 </a:t>
            </a:r>
            <a:r>
              <a:rPr lang="en-US" sz="2400" dirty="0">
                <a:solidFill>
                  <a:srgbClr val="FF99FF"/>
                </a:solidFill>
                <a:latin typeface="+mj-lt"/>
                <a:ea typeface="DFKai-SB" panose="03000509000000000000" pitchFamily="65" charset="-120"/>
              </a:rPr>
              <a:t>(12:31b-13:13) </a:t>
            </a:r>
          </a:p>
          <a:p>
            <a:pPr marL="971550" lvl="1" indent="-5143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比较方言和预言：在公开崇拜中运用属灵恩赐的顺序（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14:1-40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）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  <a:spcBef>
                <a:spcPts val="0"/>
              </a:spcBef>
            </a:pP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57200" indent="-457200" algn="l" eaLnBrk="1" hangingPunct="1">
              <a:lnSpc>
                <a:spcPts val="3000"/>
              </a:lnSpc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在理解一段经文时，查考本书的大纲和上下文是至关重要的。 </a:t>
            </a:r>
            <a:endParaRPr lang="en-US" altLang="zh-TW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22CB779-8FCD-41EA-9A69-AF7E35FC0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493" y="60960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段落的上下文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例子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93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980728"/>
            <a:ext cx="8352928" cy="5589240"/>
          </a:xfrm>
        </p:spPr>
        <p:txBody>
          <a:bodyPr lIns="92075" tIns="46038" rIns="92075" bIns="46038"/>
          <a:lstStyle/>
          <a:p>
            <a:pPr marL="400050" lvl="1" indent="-4000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这节经文的上下文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围绕经文的上下文如何帮助我们理解这段经文的？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400050" lvl="1" indent="-4000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ea typeface="DFKai-SB" panose="03000509000000000000" pitchFamily="65" charset="-120"/>
              </a:rPr>
              <a:t>这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段落的上下文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前面和后面的段落说了什么？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400050" lvl="1" indent="-4000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这本书的上下文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这段话如何适应本书的思想流程？</a:t>
            </a:r>
            <a:endParaRPr lang="en-US" sz="2400" dirty="0">
              <a:latin typeface="+mj-lt"/>
              <a:ea typeface="DFKai-SB" panose="03000509000000000000" pitchFamily="65" charset="-120"/>
            </a:endParaRPr>
          </a:p>
          <a:p>
            <a:pPr marL="400050" lvl="1" indent="-4000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作者的来龙去脉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-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这位作者还写了什么可</a:t>
            </a:r>
            <a:r>
              <a:rPr lang="zh-CN" altLang="en-US" sz="2400" dirty="0">
                <a:ea typeface="DFKai-SB" panose="03000509000000000000" pitchFamily="65" charset="-120"/>
              </a:rPr>
              <a:t>书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以帮助我们理解这段经文？ </a:t>
            </a:r>
            <a:endParaRPr lang="en-US" sz="2400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400050" lvl="1" indent="-400050" eaLnBrk="1" hangingPunct="1">
              <a:lnSpc>
                <a:spcPts val="3000"/>
              </a:lnSpc>
              <a:buFont typeface="+mj-lt"/>
              <a:buAutoNum type="arabicPeriod"/>
            </a:pP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整本圣经的背景（神学）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-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圣经中还有哪些章节谈到这节经文所涉及的主题？</a:t>
            </a:r>
          </a:p>
          <a:p>
            <a:pPr marL="800100" lvl="2" indent="-400050" eaLnBrk="1" hangingPunct="1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系统神学 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[</a:t>
            </a: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教义</a:t>
            </a:r>
            <a:r>
              <a:rPr lang="en-US" altLang="zh-CN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] 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例如，威斯敏斯特 大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,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小 教理问答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; </a:t>
            </a:r>
            <a:r>
              <a:rPr lang="zh-CN" altLang="en-US" dirty="0">
                <a:ea typeface="DFKai-SB" panose="03000509000000000000" pitchFamily="65" charset="-120"/>
              </a:rPr>
              <a:t>威斯敏斯特信仰告白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. </a:t>
            </a:r>
          </a:p>
          <a:p>
            <a:pPr marL="800100" lvl="2" indent="-400050" eaLnBrk="1" hangingPunct="1">
              <a:lnSpc>
                <a:spcPts val="3000"/>
              </a:lnSpc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圣经神学 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- 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例如，</a:t>
            </a:r>
            <a:r>
              <a:rPr lang="zh-CN" altLang="en-US" dirty="0">
                <a:ea typeface="DFKai-SB" panose="03000509000000000000" pitchFamily="65" charset="-120"/>
              </a:rPr>
              <a:t>圣约神学 </a:t>
            </a:r>
            <a:r>
              <a:rPr lang="en-US" altLang="zh-CN" dirty="0">
                <a:ea typeface="DFKai-SB" panose="03000509000000000000" pitchFamily="65" charset="-120"/>
              </a:rPr>
              <a:t>(</a:t>
            </a:r>
            <a:r>
              <a:rPr lang="zh-CN" altLang="en-US" u="sng" dirty="0">
                <a:latin typeface="+mj-lt"/>
                <a:ea typeface="DFKai-SB" panose="03000509000000000000" pitchFamily="65" charset="-120"/>
              </a:rPr>
              <a:t>神圣盟约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, </a:t>
            </a:r>
            <a:r>
              <a:rPr lang="en-US" altLang="zh-CN" u="sng" dirty="0">
                <a:latin typeface="+mj-lt"/>
                <a:ea typeface="DFKai-SB" panose="03000509000000000000" pitchFamily="65" charset="-120"/>
              </a:rPr>
              <a:t>Sacred Bond</a:t>
            </a:r>
            <a:r>
              <a:rPr lang="en-US" altLang="zh-CN" dirty="0">
                <a:latin typeface="+mj-lt"/>
                <a:ea typeface="DFKai-SB" panose="03000509000000000000" pitchFamily="65" charset="-120"/>
              </a:rPr>
              <a:t>)</a:t>
            </a:r>
            <a:r>
              <a:rPr lang="zh-CN" altLang="en-US" dirty="0">
                <a:latin typeface="+mj-lt"/>
                <a:ea typeface="DFKai-SB" panose="03000509000000000000" pitchFamily="65" charset="-120"/>
              </a:rPr>
              <a:t>。</a:t>
            </a:r>
            <a:endParaRPr lang="en-US" dirty="0"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618" y="261528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上下文分析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-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不同层次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49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023" y="35913"/>
            <a:ext cx="831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DFKai-SB" panose="03000509000000000000" pitchFamily="65" charset="-120"/>
                <a:cs typeface="Arial" charset="0"/>
              </a:rPr>
              <a:t>圣约神学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E7A992-A5CC-46E2-A7A4-1304F00BA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814" y="692696"/>
            <a:ext cx="419637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62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304764"/>
            <a:ext cx="7848600" cy="4218444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sz="3600" dirty="0">
                <a:latin typeface="+mj-lt"/>
                <a:ea typeface="DFKai-SB" panose="03000509000000000000" pitchFamily="65" charset="-120"/>
              </a:rPr>
              <a:t>整本圣经的上下文</a:t>
            </a:r>
            <a:endParaRPr lang="en-US" altLang="zh-CN" sz="3600" dirty="0"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3600" dirty="0">
              <a:solidFill>
                <a:srgbClr val="FF99FF"/>
              </a:solidFill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系统神学 </a:t>
            </a:r>
            <a:r>
              <a:rPr lang="en-US" altLang="zh-CN" sz="3600" dirty="0">
                <a:latin typeface="+mj-lt"/>
                <a:ea typeface="DFKai-SB" panose="03000509000000000000" pitchFamily="65" charset="-120"/>
              </a:rPr>
              <a:t>(Systematic Theology)</a:t>
            </a:r>
            <a:r>
              <a:rPr lang="en-US" altLang="zh-CN" sz="3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 [</a:t>
            </a:r>
            <a:r>
              <a:rPr lang="zh-CN" altLang="en-US" sz="3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教义</a:t>
            </a:r>
            <a:r>
              <a:rPr lang="en-US" altLang="zh-CN" sz="3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] </a:t>
            </a:r>
            <a:endParaRPr lang="en-US" altLang="zh-CN" sz="3600" dirty="0">
              <a:latin typeface="+mj-lt"/>
              <a:ea typeface="DFKai-SB" panose="03000509000000000000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36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圣经神学 </a:t>
            </a:r>
            <a:r>
              <a:rPr lang="en-US" altLang="zh-CN" sz="3600" dirty="0">
                <a:latin typeface="+mj-lt"/>
                <a:ea typeface="DFKai-SB" panose="03000509000000000000" pitchFamily="65" charset="-120"/>
              </a:rPr>
              <a:t>(Biblical Theology)</a:t>
            </a:r>
            <a:endParaRPr lang="en-US" altLang="zh-TW" sz="3600" dirty="0">
              <a:latin typeface="+mj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660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2AF39-1EEF-40EB-B8F4-2E77BD076C3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14"/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CA056-9B12-4FD7-84B8-AD2EB78F88D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9531" y="976274"/>
            <a:ext cx="8424936" cy="5500726"/>
          </a:xfrm>
        </p:spPr>
        <p:txBody>
          <a:bodyPr lIns="92075" tIns="46038" rIns="92075" bIns="46038"/>
          <a:lstStyle/>
          <a:p>
            <a:pPr marL="800100" lvl="1" indent="-74295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创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 2:16-17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耶和华　神吩咐那人说：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园中各样树上的果子，你都可以吃；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17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只是那知善恶树的果子，你不可吃；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因为你吃的时候，你必要死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”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亚当在吃果子的那天死了吗？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如果不是，上帝是不是对亚当撒谎，提出了一个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空洞的威胁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？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514350" lvl="1" indent="-457200" eaLnBrk="1" hangingPunct="1">
              <a:lnSpc>
                <a:spcPts val="3000"/>
              </a:lnSpc>
              <a:buClr>
                <a:schemeClr val="hlink"/>
              </a:buClr>
            </a:pP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742950" eaLnBrk="1" hangingPunct="1">
              <a:lnSpc>
                <a:spcPts val="3000"/>
              </a:lnSpc>
              <a:buClr>
                <a:schemeClr val="hlink"/>
              </a:buClr>
              <a:buNone/>
            </a:pP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经文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: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太</a:t>
            </a:r>
            <a:r>
              <a:rPr lang="en-US" sz="2400" dirty="0">
                <a:latin typeface="+mj-lt"/>
                <a:ea typeface="DFKai-SB" panose="03000509000000000000" pitchFamily="65" charset="-120"/>
              </a:rPr>
              <a:t> 8:21-22 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另一个门徒对他说：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主啊！请准我先回去安葬我的父亲吧。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 22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耶稣对他说：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 “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跟从我吧！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让死人去埋葬他们的死人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。</a:t>
            </a:r>
            <a:r>
              <a:rPr lang="zh-TW" altLang="en-US" sz="2400" dirty="0">
                <a:latin typeface="+mj-lt"/>
                <a:ea typeface="DFKai-SB" panose="03000509000000000000" pitchFamily="65" charset="-120"/>
              </a:rPr>
              <a:t>”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您见过“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死人埋葬死人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” 吗？</a:t>
            </a:r>
          </a:p>
          <a:p>
            <a:pPr marL="800100" lvl="1" indent="-457200" eaLnBrk="1" hangingPunct="1">
              <a:lnSpc>
                <a:spcPts val="3000"/>
              </a:lnSpc>
              <a:buClr>
                <a:schemeClr val="hlink"/>
              </a:buClr>
            </a:pP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当</a:t>
            </a:r>
            <a:r>
              <a:rPr lang="en-US" altLang="zh-TW" sz="2400" dirty="0">
                <a:latin typeface="+mj-lt"/>
                <a:ea typeface="DFKai-SB" panose="03000509000000000000" pitchFamily="65" charset="-120"/>
              </a:rPr>
              <a:t>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耶稣说 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“</a:t>
            </a:r>
            <a:r>
              <a:rPr lang="zh-CN" altLang="en-US" sz="2400" dirty="0">
                <a:solidFill>
                  <a:srgbClr val="FFFF00"/>
                </a:solidFill>
                <a:latin typeface="+mj-lt"/>
                <a:ea typeface="DFKai-SB" panose="03000509000000000000" pitchFamily="65" charset="-120"/>
              </a:rPr>
              <a:t>让死人去埋葬他们的死人</a:t>
            </a:r>
            <a:r>
              <a:rPr lang="en-US" altLang="zh-CN" sz="2400" dirty="0">
                <a:latin typeface="+mj-lt"/>
                <a:ea typeface="DFKai-SB" panose="03000509000000000000" pitchFamily="65" charset="-120"/>
              </a:rPr>
              <a:t>” </a:t>
            </a:r>
            <a:r>
              <a:rPr lang="zh-CN" altLang="en-US" sz="2400" dirty="0">
                <a:latin typeface="+mj-lt"/>
                <a:ea typeface="DFKai-SB" panose="03000509000000000000" pitchFamily="65" charset="-120"/>
              </a:rPr>
              <a:t>是要表达的什么意思呢？</a:t>
            </a:r>
            <a:endParaRPr lang="en-US" altLang="zh-TW" sz="2400" dirty="0">
              <a:latin typeface="+mj-lt"/>
              <a:ea typeface="DFKai-SB" panose="03000509000000000000" pitchFamily="65" charset="-120"/>
            </a:endParaRPr>
          </a:p>
          <a:p>
            <a:pPr marL="800100" lvl="1" indent="-457200" eaLnBrk="1" hangingPunct="1">
              <a:lnSpc>
                <a:spcPts val="2400"/>
              </a:lnSpc>
              <a:buClr>
                <a:schemeClr val="hlink"/>
              </a:buClr>
            </a:pPr>
            <a:endParaRPr lang="en-US" altLang="zh-TW" sz="2000" dirty="0"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2800"/>
              </a:lnSpc>
              <a:buClr>
                <a:schemeClr val="hlink"/>
              </a:buClr>
              <a:buNone/>
            </a:pPr>
            <a:endParaRPr lang="en-US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  <a:p>
            <a:pPr marL="57150" lvl="1" indent="0" eaLnBrk="1" hangingPunct="1">
              <a:lnSpc>
                <a:spcPts val="2800"/>
              </a:lnSpc>
              <a:buClr>
                <a:schemeClr val="hlink"/>
              </a:buClr>
              <a:buNone/>
            </a:pPr>
            <a:endParaRPr lang="en-US" dirty="0">
              <a:solidFill>
                <a:srgbClr val="FFFF00"/>
              </a:solidFill>
              <a:latin typeface="+mj-lt"/>
              <a:ea typeface="DFKai-SB" panose="03000509000000000000" pitchFamily="65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618" y="110137"/>
            <a:ext cx="8640763" cy="48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CC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FKai-SB" panose="03000509000000000000" pitchFamily="65" charset="-120"/>
                <a:ea typeface="DFKai-SB" panose="03000509000000000000" pitchFamily="65" charset="-120"/>
                <a:cs typeface="+mn-cs"/>
              </a:rPr>
              <a:t>整本圣经的上下文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FKai-SB" panose="03000509000000000000" pitchFamily="65" charset="-120"/>
              <a:ea typeface="DFKai-SB" panose="03000509000000000000" pitchFamily="65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77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31234</TotalTime>
  <Words>2133</Words>
  <Application>Microsoft Office PowerPoint</Application>
  <PresentationFormat>On-screen Show (4:3)</PresentationFormat>
  <Paragraphs>230</Paragraphs>
  <Slides>30</Slides>
  <Notes>25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DFKai-SB</vt:lpstr>
      <vt:lpstr>TSC UKai M TT</vt:lpstr>
      <vt:lpstr>Arial</vt:lpstr>
      <vt:lpstr>Arial Narrow</vt:lpstr>
      <vt:lpstr>Times New Roman</vt:lpstr>
      <vt:lpstr>Wingdings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圣经对历史的记载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Bible Exposition</dc:title>
  <dc:creator>dell</dc:creator>
  <cp:lastModifiedBy>Iho Tree</cp:lastModifiedBy>
  <cp:revision>1502</cp:revision>
  <dcterms:created xsi:type="dcterms:W3CDTF">1998-11-23T20:04:09Z</dcterms:created>
  <dcterms:modified xsi:type="dcterms:W3CDTF">2024-10-08T20:35:58Z</dcterms:modified>
</cp:coreProperties>
</file>